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  <p:sldMasterId id="2147483708" r:id="rId6"/>
    <p:sldMasterId id="2147483723" r:id="rId7"/>
    <p:sldMasterId id="2147483738" r:id="rId8"/>
    <p:sldMasterId id="2147483753" r:id="rId9"/>
    <p:sldMasterId id="2147483768" r:id="rId10"/>
    <p:sldMasterId id="2147483783" r:id="rId11"/>
    <p:sldMasterId id="2147483798" r:id="rId12"/>
    <p:sldMasterId id="2147483813" r:id="rId13"/>
  </p:sldMasterIdLst>
  <p:notesMasterIdLst>
    <p:notesMasterId r:id="rId15"/>
  </p:notesMasterIdLst>
  <p:handoutMasterIdLst>
    <p:handoutMasterId r:id="rId29"/>
  </p:handoutMasterIdLst>
  <p:sldIdLst>
    <p:sldId id="273" r:id="rId14"/>
    <p:sldId id="256" r:id="rId16"/>
    <p:sldId id="296" r:id="rId17"/>
    <p:sldId id="277" r:id="rId18"/>
    <p:sldId id="284" r:id="rId19"/>
    <p:sldId id="278" r:id="rId20"/>
    <p:sldId id="279" r:id="rId21"/>
    <p:sldId id="283" r:id="rId22"/>
    <p:sldId id="280" r:id="rId23"/>
    <p:sldId id="285" r:id="rId24"/>
    <p:sldId id="281" r:id="rId25"/>
    <p:sldId id="315" r:id="rId26"/>
    <p:sldId id="28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313"/>
    <a:srgbClr val="1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ni" charset="0"/>
                <a:cs typeface="Ani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ni" charset="0"/>
                <a:cs typeface="Ani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ni" charset="0"/>
        <a:cs typeface="Ani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ni" charset="0"/>
        <a:cs typeface="Ani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ni" charset="0"/>
        <a:cs typeface="Ani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ni" charset="0"/>
        <a:cs typeface="Ani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ni" charset="0"/>
        <a:cs typeface="Ani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382" y="2958175"/>
            <a:ext cx="5863236" cy="941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 hasCustomPrompt="true"/>
          </p:nvPr>
        </p:nvSpPr>
        <p:spPr>
          <a:xfrm>
            <a:off x="982483" y="764881"/>
            <a:ext cx="7899179" cy="1051266"/>
          </a:xfrm>
          <a:prstGeom prst="rect">
            <a:avLst/>
          </a:prstGeom>
        </p:spPr>
        <p:txBody>
          <a:bodyPr lIns="0" tIns="0" rIns="0" bIns="0" anchor="t" anchorCtr="false">
            <a:noAutofit/>
          </a:bodyPr>
          <a:lstStyle>
            <a:lvl1pPr>
              <a:lnSpc>
                <a:spcPct val="96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Here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5624" y="2229770"/>
            <a:ext cx="10225463" cy="3790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800"/>
            </a:lvl1pPr>
            <a:lvl2pPr marL="4572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600"/>
            </a:lvl2pPr>
            <a:lvl3pPr marL="914400" indent="0">
              <a:lnSpc>
                <a:spcPct val="120000"/>
              </a:lnSpc>
              <a:buClr>
                <a:schemeClr val="accent5"/>
              </a:buClr>
              <a:buNone/>
              <a:defRPr sz="1400"/>
            </a:lvl3pPr>
            <a:lvl4pPr marL="1371600" indent="0">
              <a:lnSpc>
                <a:spcPct val="120000"/>
              </a:lnSpc>
              <a:buClr>
                <a:schemeClr val="accent5"/>
              </a:buClr>
              <a:buFont typeface="Arial" panose="02080604020202020204" pitchFamily="34" charset="0"/>
              <a:buNone/>
              <a:defRPr sz="1200"/>
            </a:lvl4pPr>
            <a:lvl5pPr marL="1828800" indent="0">
              <a:lnSpc>
                <a:spcPct val="120000"/>
              </a:lnSpc>
              <a:buClr>
                <a:schemeClr val="accent5"/>
              </a:buClr>
              <a:buNone/>
              <a:defRPr sz="10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2" name="Graphic 8"/>
          <p:cNvPicPr>
            <a:picLocks noChangeAspect="true"/>
          </p:cNvPicPr>
          <p:nvPr userDrawn="true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6702" y="889484"/>
            <a:ext cx="1449286" cy="232811"/>
          </a:xfrm>
          <a:prstGeom prst="rect">
            <a:avLst/>
          </a:prstGeom>
        </p:spPr>
      </p:pic>
      <p:pic>
        <p:nvPicPr>
          <p:cNvPr id="43" name="Picture 42"/>
          <p:cNvPicPr/>
          <p:nvPr userDrawn="true"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85167" y="1816377"/>
            <a:ext cx="876000" cy="47994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980913" y="6020302"/>
            <a:ext cx="8777580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 algn="l">
              <a:defRPr sz="10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0330030" y="6020302"/>
            <a:ext cx="879487" cy="384407"/>
          </a:xfrm>
          <a:prstGeom prst="rect">
            <a:avLst/>
          </a:prstGeom>
        </p:spPr>
        <p:txBody>
          <a:bodyPr lIns="0" tIns="0" rIns="0" bIns="0" anchor="b" anchorCtr="false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84052" y="3429107"/>
            <a:ext cx="10223894" cy="13918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4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4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4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4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ni" charset="0"/>
                <a:cs typeface="Ani" charset="0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ni" charset="0"/>
          <a:cs typeface="An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Ani" charset="0"/>
          <a:cs typeface="An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Ani" charset="0"/>
          <a:cs typeface="An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Ani" charset="0"/>
          <a:cs typeface="An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Ani" charset="0"/>
          <a:cs typeface="An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3.xml"/><Relationship Id="rId6" Type="http://schemas.openxmlformats.org/officeDocument/2006/relationships/image" Target="../media/image7.png"/><Relationship Id="rId5" Type="http://schemas.openxmlformats.org/officeDocument/2006/relationships/hyperlink" Target="https://thalamus.am/" TargetMode="External"/><Relationship Id="rId4" Type="http://schemas.openxmlformats.org/officeDocument/2006/relationships/image" Target="../media/image6.png"/><Relationship Id="rId3" Type="http://schemas.openxmlformats.org/officeDocument/2006/relationships/hyperlink" Target="https://www.linkedin.com/in/karen-danielyan-71985bb4/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hyperlink" Target="https://docs.ansible.com/ansible/latest/user_guide/playbooks_reuse_rol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Role installation and dependencies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3" name="Text Box 2"/>
          <p:cNvSpPr txBox="true"/>
          <p:nvPr/>
        </p:nvSpPr>
        <p:spPr>
          <a:xfrm>
            <a:off x="871220" y="2296160"/>
            <a:ext cx="102298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# P</a:t>
            </a:r>
            <a:r>
              <a:rPr 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ublic role from galaxy</a:t>
            </a:r>
            <a:r>
              <a:rPr lang="en-US" altLang="en-US">
                <a:ea typeface="Ani" charset="0"/>
                <a:cs typeface="Ani" charset="0"/>
                <a:sym typeface="+mn-ea"/>
              </a:rPr>
              <a:t>:</a:t>
            </a:r>
            <a:endParaRPr lang="en-US">
              <a:ea typeface="Ani" charset="0"/>
              <a:cs typeface="Ani" charset="0"/>
            </a:endParaRPr>
          </a:p>
          <a:p>
            <a:r>
              <a:rPr lang="en-US">
                <a:ea typeface="Ani" charset="0"/>
                <a:cs typeface="Ani" charset="0"/>
                <a:sym typeface="+mn-ea"/>
              </a:rPr>
              <a:t>ansible-galaxy install geerlingguy.apache</a:t>
            </a:r>
            <a:endParaRPr lang="en-US">
              <a:ea typeface="Ani" charset="0"/>
              <a:cs typeface="Ani" charset="0"/>
              <a:sym typeface="+mn-ea"/>
            </a:endParaRPr>
          </a:p>
          <a:p>
            <a:endParaRPr lang="en-US">
              <a:ea typeface="Ani" charset="0"/>
              <a:cs typeface="Ani" charset="0"/>
              <a:sym typeface="+mn-ea"/>
            </a:endParaRPr>
          </a:p>
          <a:p>
            <a:endParaRPr lang="en-US">
              <a:ea typeface="Ani" charset="0"/>
              <a:cs typeface="Ani" charset="0"/>
            </a:endParaRPr>
          </a:p>
          <a:p>
            <a:r>
              <a:rPr lang="en-US" alt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# P</a:t>
            </a:r>
            <a:r>
              <a:rPr 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rivate role from git over https. ssh is also acceptable here</a:t>
            </a:r>
            <a:r>
              <a:rPr lang="en-US" alt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:</a:t>
            </a:r>
            <a:endParaRPr lang="en-US">
              <a:ea typeface="Ani" charset="0"/>
              <a:cs typeface="Ani" charset="0"/>
              <a:sym typeface="+mn-ea"/>
            </a:endParaRPr>
          </a:p>
          <a:p>
            <a:r>
              <a:rPr lang="en-US">
                <a:ea typeface="Ani" charset="0"/>
                <a:cs typeface="Ani" charset="0"/>
                <a:sym typeface="+mn-ea"/>
              </a:rPr>
              <a:t>ansible-galaxy install git+https://github.com/geerlingguy/ansible-role-apache.git</a:t>
            </a:r>
            <a:endParaRPr lang="en-US">
              <a:ea typeface="Ani" charset="0"/>
              <a:cs typeface="Ani" charset="0"/>
              <a:sym typeface="+mn-ea"/>
            </a:endParaRPr>
          </a:p>
          <a:p>
            <a:endParaRPr lang="en-US">
              <a:ea typeface="Ani" charset="0"/>
              <a:cs typeface="Ani" charset="0"/>
              <a:sym typeface="+mn-ea"/>
            </a:endParaRPr>
          </a:p>
          <a:p>
            <a:endParaRPr lang="en-US">
              <a:ea typeface="Ani" charset="0"/>
              <a:cs typeface="Ani" charset="0"/>
            </a:endParaRPr>
          </a:p>
          <a:p>
            <a:r>
              <a:rPr lang="en-US" alt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# F</a:t>
            </a:r>
            <a:r>
              <a:rPr lang="en-US">
                <a:solidFill>
                  <a:srgbClr val="085313"/>
                </a:solidFill>
                <a:ea typeface="Ani" charset="0"/>
                <a:cs typeface="Ani" charset="0"/>
                <a:sym typeface="+mn-ea"/>
              </a:rPr>
              <a:t>rom requirements file:</a:t>
            </a:r>
            <a:endParaRPr lang="en-US">
              <a:ea typeface="Ani" charset="0"/>
              <a:cs typeface="Ani" charset="0"/>
            </a:endParaRPr>
          </a:p>
          <a:p>
            <a:r>
              <a:rPr lang="en-US">
                <a:ea typeface="Ani" charset="0"/>
                <a:cs typeface="Ani" charset="0"/>
                <a:sym typeface="+mn-ea"/>
              </a:rPr>
              <a:t>ansible-galaxy install -r requirements.yml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Role installation and dependencies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4" name="Text Box 3"/>
          <p:cNvSpPr txBox="true"/>
          <p:nvPr/>
        </p:nvSpPr>
        <p:spPr>
          <a:xfrm>
            <a:off x="913765" y="2181860"/>
            <a:ext cx="62490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400" b="1">
                <a:solidFill>
                  <a:srgbClr val="C00000"/>
                </a:solidFill>
                <a:ea typeface="Ani" charset="0"/>
                <a:cs typeface="Ani" charset="0"/>
              </a:rPr>
              <a:t>Option 1</a:t>
            </a:r>
            <a:endParaRPr lang="en-US" altLang="en-US" sz="1400">
              <a:ea typeface="Ani" charset="0"/>
              <a:cs typeface="Ani" charset="0"/>
            </a:endParaRPr>
          </a:p>
          <a:p>
            <a:r>
              <a:rPr lang="en-US" altLang="en-US" sz="1400">
                <a:ea typeface="Ani" charset="0"/>
                <a:cs typeface="Ani" charset="0"/>
              </a:rPr>
              <a:t>----------------</a:t>
            </a:r>
            <a:endParaRPr lang="en-US" altLang="en-US" sz="1400">
              <a:ea typeface="Ani" charset="0"/>
              <a:cs typeface="Ani" charset="0"/>
            </a:endParaRPr>
          </a:p>
          <a:p>
            <a:endParaRPr lang="en-US" altLang="en-US" sz="1400">
              <a:ea typeface="Ani" charset="0"/>
              <a:cs typeface="Ani" charset="0"/>
            </a:endParaRPr>
          </a:p>
          <a:p>
            <a:r>
              <a:rPr lang="en-US" altLang="en-US" sz="1400" b="1">
                <a:ea typeface="Ani" charset="0"/>
                <a:cs typeface="Ani" charset="0"/>
              </a:rPr>
              <a:t>PLAYBOOK:</a:t>
            </a:r>
            <a:endParaRPr lang="en-US" altLang="en-US" sz="1400">
              <a:ea typeface="Ani" charset="0"/>
              <a:cs typeface="Ani" charset="0"/>
            </a:endParaRPr>
          </a:p>
          <a:p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- hosts: </a:t>
            </a:r>
            <a:r>
              <a:rPr lang="en-US" altLang="en-US" sz="1400">
                <a:ea typeface="Ani" charset="0"/>
                <a:cs typeface="Ani" charset="0"/>
              </a:rPr>
              <a:t>&lt;TARGET_HOST&gt;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remote_user: </a:t>
            </a:r>
            <a:r>
              <a:rPr lang="en-US" altLang="en-US" sz="1400">
                <a:ea typeface="Ani" charset="0"/>
                <a:cs typeface="Ani" charset="0"/>
              </a:rPr>
              <a:t>&lt;ANSIBLE USER&gt;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become: </a:t>
            </a:r>
            <a:r>
              <a:rPr lang="en-US" altLang="en-US" sz="1400">
                <a:ea typeface="Ani" charset="0"/>
                <a:cs typeface="Ani" charset="0"/>
              </a:rPr>
              <a:t>true</a:t>
            </a:r>
            <a:endParaRPr lang="en-US" sz="1400">
              <a:ea typeface="Ani" charset="0"/>
              <a:cs typeface="Ani" charset="0"/>
            </a:endParaRPr>
          </a:p>
          <a:p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# Install Galaxy roles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pre_tasks: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- name: Install galaxy roles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  command: ansible-galaxy install -r ./requirements.yml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  become: no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  delegate_to: localhost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tasks: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 - include_role:</a:t>
            </a:r>
            <a:endParaRPr lang="en-US" sz="1400">
              <a:ea typeface="Ani" charset="0"/>
              <a:cs typeface="Ani" charset="0"/>
            </a:endParaRPr>
          </a:p>
          <a:p>
            <a:r>
              <a:rPr lang="en-US" sz="1400">
                <a:ea typeface="Ani" charset="0"/>
                <a:cs typeface="Ani" charset="0"/>
              </a:rPr>
              <a:t>          name: </a:t>
            </a:r>
            <a:r>
              <a:rPr lang="en-US" sz="1400">
                <a:sym typeface="+mn-ea"/>
              </a:rPr>
              <a:t>ansible-role-docker-container</a:t>
            </a:r>
            <a:endParaRPr lang="en-US" sz="1400">
              <a:ea typeface="Ani" charset="0"/>
              <a:cs typeface="Ani" charset="0"/>
            </a:endParaRPr>
          </a:p>
        </p:txBody>
      </p:sp>
      <p:sp>
        <p:nvSpPr>
          <p:cNvPr id="3" name="Text Box 2"/>
          <p:cNvSpPr txBox="true"/>
          <p:nvPr/>
        </p:nvSpPr>
        <p:spPr>
          <a:xfrm>
            <a:off x="7303770" y="2181860"/>
            <a:ext cx="474599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400" b="1">
                <a:solidFill>
                  <a:srgbClr val="C00000"/>
                </a:solidFill>
                <a:ea typeface="Ani" charset="0"/>
                <a:cs typeface="Ani" charset="0"/>
                <a:sym typeface="+mn-ea"/>
              </a:rPr>
              <a:t>Option 2</a:t>
            </a:r>
            <a:endParaRPr lang="en-US" altLang="en-US" sz="1400">
              <a:ea typeface="Ani" charset="0"/>
              <a:cs typeface="Ani" charset="0"/>
            </a:endParaRPr>
          </a:p>
          <a:p>
            <a:r>
              <a:rPr lang="en-US" altLang="en-US" sz="1400">
                <a:ea typeface="Ani" charset="0"/>
                <a:cs typeface="Ani" charset="0"/>
                <a:sym typeface="+mn-ea"/>
              </a:rPr>
              <a:t>----------------</a:t>
            </a:r>
            <a:endParaRPr lang="en-US" altLang="en-US" sz="1400">
              <a:ea typeface="Ani" charset="0"/>
              <a:cs typeface="Ani" charset="0"/>
              <a:sym typeface="+mn-ea"/>
            </a:endParaRPr>
          </a:p>
          <a:p>
            <a:endParaRPr lang="en-US" altLang="en-US" sz="1400">
              <a:ea typeface="Ani" charset="0"/>
              <a:cs typeface="Ani" charset="0"/>
              <a:sym typeface="+mn-ea"/>
            </a:endParaRPr>
          </a:p>
          <a:p>
            <a:r>
              <a:rPr lang="en-US" altLang="en-US" sz="1400" b="1"/>
              <a:t>SHELL:</a:t>
            </a:r>
            <a:endParaRPr lang="en-US" altLang="en-US" sz="1400" b="1"/>
          </a:p>
          <a:p>
            <a:r>
              <a:rPr lang="en-US" altLang="en-US" sz="1400"/>
              <a:t>   ansible-galaxy install -r requirements.yml</a:t>
            </a:r>
            <a:endParaRPr lang="en-US" sz="1400"/>
          </a:p>
          <a:p>
            <a:endParaRPr lang="en-US" sz="1400"/>
          </a:p>
          <a:p>
            <a:r>
              <a:rPr lang="en-US" altLang="en-US" sz="1400" b="1"/>
              <a:t>PLAYBOOK:</a:t>
            </a:r>
            <a:endParaRPr lang="en-US" altLang="en-US" sz="1400"/>
          </a:p>
          <a:p>
            <a:endParaRPr lang="en-US" sz="1400"/>
          </a:p>
          <a:p>
            <a:r>
              <a:rPr lang="en-US" altLang="en-US" sz="1400"/>
              <a:t> </a:t>
            </a:r>
            <a:r>
              <a:rPr lang="en-US" sz="1400"/>
              <a:t>- hosts: </a:t>
            </a:r>
            <a:r>
              <a:rPr lang="en-US" altLang="en-US" sz="1400">
                <a:ea typeface="Ani" charset="0"/>
                <a:cs typeface="Ani" charset="0"/>
                <a:sym typeface="+mn-ea"/>
              </a:rPr>
              <a:t>&lt;TARGET_HOST&gt;</a:t>
            </a:r>
            <a:endParaRPr lang="en-US" sz="1400"/>
          </a:p>
          <a:p>
            <a:r>
              <a:rPr lang="en-US" altLang="en-US" sz="1400"/>
              <a:t> </a:t>
            </a:r>
            <a:r>
              <a:rPr lang="en-US" sz="1400"/>
              <a:t>  remote_user: </a:t>
            </a:r>
            <a:r>
              <a:rPr lang="en-US" altLang="en-US" sz="1400">
                <a:ea typeface="Ani" charset="0"/>
                <a:cs typeface="Ani" charset="0"/>
                <a:sym typeface="+mn-ea"/>
              </a:rPr>
              <a:t>&lt;ANSIBLE USER&gt;</a:t>
            </a:r>
            <a:endParaRPr lang="en-US" sz="1400"/>
          </a:p>
          <a:p>
            <a:r>
              <a:rPr lang="en-US" sz="1400"/>
              <a:t>  </a:t>
            </a:r>
            <a:r>
              <a:rPr lang="en-US" altLang="en-US" sz="1400"/>
              <a:t> </a:t>
            </a:r>
            <a:r>
              <a:rPr lang="en-US" sz="1400"/>
              <a:t>become: true</a:t>
            </a:r>
            <a:endParaRPr lang="en-US" sz="1400"/>
          </a:p>
          <a:p>
            <a:r>
              <a:rPr lang="en-US" sz="1400"/>
              <a:t> </a:t>
            </a:r>
            <a:r>
              <a:rPr lang="en-US" altLang="en-US" sz="1400"/>
              <a:t> </a:t>
            </a:r>
            <a:r>
              <a:rPr lang="en-US" sz="1400"/>
              <a:t> roles:</a:t>
            </a:r>
            <a:endParaRPr lang="en-US" sz="1400"/>
          </a:p>
          <a:p>
            <a:r>
              <a:rPr lang="en-US" sz="1400"/>
              <a:t> </a:t>
            </a:r>
            <a:r>
              <a:rPr lang="en-US" altLang="en-US" sz="1400"/>
              <a:t> </a:t>
            </a:r>
            <a:r>
              <a:rPr lang="en-US" sz="1400"/>
              <a:t>   - ansible-role-docker-container</a:t>
            </a:r>
            <a:endParaRPr lang="en-US" sz="1400"/>
          </a:p>
        </p:txBody>
      </p:sp>
      <p:pic>
        <p:nvPicPr>
          <p:cNvPr id="26" name="Picture 25" descr="red-x-line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418080" y="2181860"/>
            <a:ext cx="457200" cy="457200"/>
          </a:xfrm>
          <a:prstGeom prst="rect">
            <a:avLst/>
          </a:prstGeom>
        </p:spPr>
      </p:pic>
      <p:pic>
        <p:nvPicPr>
          <p:cNvPr id="24" name="Picture 23" descr="e266f0a29c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2116455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Role installation and dependencies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6425" y="1941195"/>
            <a:ext cx="2814955" cy="3338830"/>
            <a:chOff x="5920" y="3057"/>
            <a:chExt cx="4433" cy="5258"/>
          </a:xfrm>
        </p:grpSpPr>
        <p:sp>
          <p:nvSpPr>
            <p:cNvPr id="6" name="Oval 5"/>
            <p:cNvSpPr/>
            <p:nvPr/>
          </p:nvSpPr>
          <p:spPr>
            <a:xfrm>
              <a:off x="8196" y="3057"/>
              <a:ext cx="739" cy="739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false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A</a:t>
              </a:r>
              <a:endParaRPr lang="en-US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7" y="4571"/>
              <a:ext cx="739" cy="7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B</a:t>
              </a:r>
              <a:endParaRPr lang="en-US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75" y="4571"/>
              <a:ext cx="739" cy="739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2">
                    <a:lumMod val="75000"/>
                  </a:schemeClr>
                </a:gs>
              </a:gsLst>
              <a:lin ang="5400000" scaled="false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C</a:t>
              </a:r>
              <a:endParaRPr lang="en-US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59" y="6030"/>
              <a:ext cx="739" cy="739"/>
            </a:xfrm>
            <a:prstGeom prst="ellipse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false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C</a:t>
              </a:r>
              <a:endParaRPr lang="en-US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614" y="6030"/>
              <a:ext cx="739" cy="739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false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D</a:t>
              </a:r>
              <a:endParaRPr lang="en-US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0" y="7576"/>
              <a:ext cx="739" cy="73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false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en-US"/>
                <a:t>D</a:t>
              </a:r>
              <a:endParaRPr lang="en-US" altLang="en-US"/>
            </a:p>
          </p:txBody>
        </p:sp>
      </p:grpSp>
      <p:sp>
        <p:nvSpPr>
          <p:cNvPr id="14" name="Text Box 13"/>
          <p:cNvSpPr txBox="true"/>
          <p:nvPr/>
        </p:nvSpPr>
        <p:spPr>
          <a:xfrm>
            <a:off x="151765" y="2157730"/>
            <a:ext cx="33293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ea typeface="Ani" charset="0"/>
                <a:cs typeface="Ani" charset="0"/>
                <a:sym typeface="+mn-ea"/>
              </a:rPr>
              <a:t>    tasks:</a:t>
            </a:r>
            <a:endParaRPr lang="en-US">
              <a:ea typeface="Ani" charset="0"/>
              <a:cs typeface="Ani" charset="0"/>
            </a:endParaRPr>
          </a:p>
          <a:p>
            <a:r>
              <a:rPr lang="en-US">
                <a:ea typeface="Ani" charset="0"/>
                <a:cs typeface="Ani" charset="0"/>
                <a:sym typeface="+mn-ea"/>
              </a:rPr>
              <a:t>      - include_role:</a:t>
            </a:r>
            <a:endParaRPr lang="en-US">
              <a:ea typeface="Ani" charset="0"/>
              <a:cs typeface="Ani" charset="0"/>
            </a:endParaRPr>
          </a:p>
          <a:p>
            <a:r>
              <a:rPr lang="en-US">
                <a:ea typeface="Ani" charset="0"/>
                <a:cs typeface="Ani" charset="0"/>
                <a:sym typeface="+mn-ea"/>
              </a:rPr>
              <a:t>          name: </a:t>
            </a:r>
            <a:r>
              <a:rPr lang="en-US">
                <a:sym typeface="+mn-ea"/>
              </a:rPr>
              <a:t>ansible-role-</a:t>
            </a:r>
            <a:r>
              <a:rPr lang="en-US" altLang="en-US">
                <a:sym typeface="+mn-ea"/>
              </a:rPr>
              <a:t>A</a:t>
            </a:r>
            <a:endParaRPr lang="en-US" altLang="en-US">
              <a:sym typeface="+mn-ea"/>
            </a:endParaRPr>
          </a:p>
        </p:txBody>
      </p:sp>
      <p:sp>
        <p:nvSpPr>
          <p:cNvPr id="15" name="Text Box 14"/>
          <p:cNvSpPr txBox="true"/>
          <p:nvPr/>
        </p:nvSpPr>
        <p:spPr>
          <a:xfrm>
            <a:off x="9419590" y="215773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 </a:t>
            </a:r>
            <a:r>
              <a:rPr lang="en-US">
                <a:sym typeface="+mn-ea"/>
              </a:rPr>
              <a:t> roles:</a:t>
            </a:r>
            <a:endParaRPr lang="en-US"/>
          </a:p>
          <a:p>
            <a:r>
              <a:rPr 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 </a:t>
            </a:r>
            <a:r>
              <a:rPr lang="en-US">
                <a:sym typeface="+mn-ea"/>
              </a:rPr>
              <a:t>   - ansible-role-</a:t>
            </a:r>
            <a:r>
              <a:rPr lang="en-US" altLang="en-US">
                <a:sym typeface="+mn-ea"/>
              </a:rPr>
              <a:t>A</a:t>
            </a:r>
            <a:endParaRPr lang="en-US" altLang="en-US">
              <a:sym typeface="+mn-ea"/>
            </a:endParaRPr>
          </a:p>
        </p:txBody>
      </p:sp>
      <p:sp>
        <p:nvSpPr>
          <p:cNvPr id="17" name="Text Box 16"/>
          <p:cNvSpPr txBox="true"/>
          <p:nvPr/>
        </p:nvSpPr>
        <p:spPr>
          <a:xfrm>
            <a:off x="1465580" y="3731895"/>
            <a:ext cx="70167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>
              <a:buAutoNum type="arabicPeriod"/>
            </a:pPr>
            <a:r>
              <a:rPr lang="en-US" altLang="en-US"/>
              <a:t>D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C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B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D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C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A</a:t>
            </a:r>
            <a:endParaRPr lang="en-US" altLang="en-US"/>
          </a:p>
        </p:txBody>
      </p:sp>
      <p:sp>
        <p:nvSpPr>
          <p:cNvPr id="18" name="Text Box 17"/>
          <p:cNvSpPr txBox="true"/>
          <p:nvPr/>
        </p:nvSpPr>
        <p:spPr>
          <a:xfrm>
            <a:off x="10410190" y="3731895"/>
            <a:ext cx="70167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>
              <a:buAutoNum type="arabicPeriod"/>
            </a:pPr>
            <a:r>
              <a:rPr lang="en-US" altLang="en-US"/>
              <a:t>D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C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B</a:t>
            </a:r>
            <a:endParaRPr lang="en-US" altLang="en-US"/>
          </a:p>
          <a:p>
            <a:pPr marL="342900" indent="-342900">
              <a:buAutoNum type="arabicPeriod"/>
            </a:pPr>
            <a:r>
              <a:rPr lang="en-US" altLang="en-US"/>
              <a:t>A</a:t>
            </a:r>
            <a:endParaRPr lang="en-US" altLang="en-US"/>
          </a:p>
        </p:txBody>
      </p:sp>
      <p:cxnSp>
        <p:nvCxnSpPr>
          <p:cNvPr id="19" name="Straight Arrow Connector 18"/>
          <p:cNvCxnSpPr>
            <a:stCxn id="6" idx="3"/>
            <a:endCxn id="8" idx="0"/>
          </p:cNvCxnSpPr>
          <p:nvPr/>
        </p:nvCxnSpPr>
        <p:spPr>
          <a:xfrm flipH="true">
            <a:off x="5589270" y="2341880"/>
            <a:ext cx="340995" cy="56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4"/>
            <a:endCxn id="10" idx="0"/>
          </p:cNvCxnSpPr>
          <p:nvPr/>
        </p:nvCxnSpPr>
        <p:spPr>
          <a:xfrm flipH="true">
            <a:off x="5120640" y="3371850"/>
            <a:ext cx="46863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2" idx="0"/>
          </p:cNvCxnSpPr>
          <p:nvPr/>
        </p:nvCxnSpPr>
        <p:spPr>
          <a:xfrm flipH="true">
            <a:off x="4651375" y="4298315"/>
            <a:ext cx="469265" cy="512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9" idx="0"/>
          </p:cNvCxnSpPr>
          <p:nvPr/>
        </p:nvCxnSpPr>
        <p:spPr>
          <a:xfrm>
            <a:off x="6262370" y="2341880"/>
            <a:ext cx="265430" cy="56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4"/>
            <a:endCxn id="11" idx="1"/>
          </p:cNvCxnSpPr>
          <p:nvPr/>
        </p:nvCxnSpPr>
        <p:spPr>
          <a:xfrm>
            <a:off x="6527800" y="3371850"/>
            <a:ext cx="302895" cy="525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flipV="true">
            <a:off x="495300" y="3079750"/>
            <a:ext cx="290779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true">
            <a:off x="9632315" y="2984500"/>
            <a:ext cx="225679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Naming conventions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4" name="Text Box 3"/>
          <p:cNvSpPr txBox="true"/>
          <p:nvPr/>
        </p:nvSpPr>
        <p:spPr>
          <a:xfrm>
            <a:off x="798830" y="2151380"/>
            <a:ext cx="110515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ea typeface="Ani" charset="0"/>
                <a:cs typeface="Ani" charset="0"/>
              </a:rPr>
              <a:t>All variables for each role should have a unique prefix or acronym as a prefix.</a:t>
            </a:r>
            <a:endParaRPr lang="en-US">
              <a:ea typeface="Ani" charset="0"/>
              <a:cs typeface="An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2679700"/>
            <a:ext cx="10515600" cy="3572510"/>
            <a:chOff x="1680" y="4531"/>
            <a:chExt cx="16560" cy="5626"/>
          </a:xfrm>
        </p:grpSpPr>
        <p:sp>
          <p:nvSpPr>
            <p:cNvPr id="5" name="Text Box 4"/>
            <p:cNvSpPr txBox="true"/>
            <p:nvPr/>
          </p:nvSpPr>
          <p:spPr>
            <a:xfrm>
              <a:off x="2263" y="5182"/>
              <a:ext cx="15454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sz="1200" b="1">
                  <a:solidFill>
                    <a:schemeClr val="tx1"/>
                  </a:solidFill>
                  <a:ea typeface="Ani" charset="0"/>
                  <a:cs typeface="Ani" charset="0"/>
                </a:rPr>
                <a:t>docker_container_</a:t>
              </a:r>
              <a:r>
                <a:rPr lang="en-US" sz="1200" b="1">
                  <a:solidFill>
                    <a:srgbClr val="C00000"/>
                  </a:solidFill>
                  <a:ea typeface="Ani" charset="0"/>
                  <a:cs typeface="Ani" charset="0"/>
                </a:rPr>
                <a:t>instance_name: </a:t>
              </a:r>
              <a:r>
                <a:rPr lang="en-US" sz="1200" b="1">
                  <a:solidFill>
                    <a:schemeClr val="tx1"/>
                  </a:solidFill>
                  <a:ea typeface="Ani" charset="0"/>
                  <a:cs typeface="Ani" charset="0"/>
                </a:rPr>
                <a:t>nginx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docker_container_app_name: nginx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docker_container_image_version: latest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docker_container_docker_image: "{{ docker_container_app_name }}:{{ docker_container_image_version }}"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docker_container_volume_name: "{{ docker_container_instance_name }}-volume"</a:t>
              </a:r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6" name="Title 5"/>
            <p:cNvSpPr>
              <a:spLocks noGrp="true"/>
            </p:cNvSpPr>
            <p:nvPr/>
          </p:nvSpPr>
          <p:spPr>
            <a:xfrm>
              <a:off x="1680" y="4531"/>
              <a:ext cx="16560" cy="7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buFont typeface="Arial" panose="02080604020202020204" pitchFamily="34" charset="0"/>
                <a:buChar char="•"/>
              </a:pPr>
              <a:r>
                <a:rPr lang="en-US" altLang="en-US" sz="2000" b="1">
                  <a:ea typeface="Ani" charset="0"/>
                  <a:cs typeface="Ani" charset="0"/>
                </a:rPr>
                <a:t>ansible-role-docker-container</a:t>
              </a:r>
              <a:endParaRPr lang="en-US" altLang="en-US" sz="2000" b="1">
                <a:ea typeface="Ani" charset="0"/>
                <a:cs typeface="Ani" charset="0"/>
              </a:endParaRPr>
            </a:p>
          </p:txBody>
        </p:sp>
        <p:sp>
          <p:nvSpPr>
            <p:cNvPr id="3" name="Title 5"/>
            <p:cNvSpPr>
              <a:spLocks noGrp="true"/>
            </p:cNvSpPr>
            <p:nvPr/>
          </p:nvSpPr>
          <p:spPr>
            <a:xfrm>
              <a:off x="1680" y="7666"/>
              <a:ext cx="16560" cy="7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buFont typeface="Arial" panose="02080604020202020204" pitchFamily="34" charset="0"/>
                <a:buChar char="•"/>
              </a:pPr>
              <a:r>
                <a:rPr lang="en-US" altLang="en-US" sz="2000" b="1">
                  <a:ea typeface="Ani" charset="0"/>
                  <a:cs typeface="Ani" charset="0"/>
                </a:rPr>
                <a:t>ansible-role-user-config</a:t>
              </a:r>
              <a:endParaRPr lang="en-US" altLang="en-US" sz="2000" b="1">
                <a:ea typeface="Ani" charset="0"/>
                <a:cs typeface="Ani" charset="0"/>
              </a:endParaRPr>
            </a:p>
          </p:txBody>
        </p:sp>
        <p:sp>
          <p:nvSpPr>
            <p:cNvPr id="8" name="Text Box 7"/>
            <p:cNvSpPr txBox="true"/>
            <p:nvPr/>
          </p:nvSpPr>
          <p:spPr>
            <a:xfrm>
              <a:off x="2263" y="8269"/>
              <a:ext cx="15454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sz="1200" b="1">
                  <a:solidFill>
                    <a:schemeClr val="tx1"/>
                  </a:solidFill>
                  <a:ea typeface="Ani" charset="0"/>
                  <a:cs typeface="Ani" charset="0"/>
                  <a:sym typeface="+mn-ea"/>
                </a:rPr>
                <a:t>user_config_</a:t>
              </a:r>
              <a:r>
                <a:rPr lang="en-US" sz="1200" b="1">
                  <a:solidFill>
                    <a:srgbClr val="C00000"/>
                  </a:solidFill>
                  <a:ea typeface="Ani" charset="0"/>
                  <a:cs typeface="Ani" charset="0"/>
                  <a:sym typeface="+mn-ea"/>
                </a:rPr>
                <a:t>instance_name: </a:t>
              </a:r>
              <a:r>
                <a:rPr lang="en-US" altLang="en-US" sz="1200" b="1">
                  <a:solidFill>
                    <a:schemeClr val="tx1"/>
                  </a:solidFill>
                  <a:ea typeface="Ani" charset="0"/>
                  <a:cs typeface="Ani" charset="0"/>
                  <a:sym typeface="+mn-ea"/>
                </a:rPr>
                <a:t>apache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user_config_group_name: devops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user_config_user_defaults:</a:t>
              </a:r>
              <a:r>
                <a:rPr lang="en-US" altLang="en-US" sz="1200">
                  <a:ea typeface="Ani" charset="0"/>
                  <a:cs typeface="Ani" charset="0"/>
                </a:rPr>
                <a:t> true</a:t>
              </a:r>
              <a:endParaRPr lang="en-US" sz="1200">
                <a:ea typeface="Ani" charset="0"/>
                <a:cs typeface="Ani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>
                  <a:ea typeface="Ani" charset="0"/>
                  <a:cs typeface="Ani" charset="0"/>
                </a:rPr>
                <a:t>user_config_default_ssh_users:</a:t>
              </a:r>
              <a:r>
                <a:rPr lang="en-US" altLang="en-US" sz="1200">
                  <a:ea typeface="Ani" charset="0"/>
                  <a:cs typeface="Ani" charset="0"/>
                </a:rPr>
                <a:t> kdan</a:t>
              </a:r>
              <a:endParaRPr lang="en-US" altLang="en-US" sz="1200">
                <a:ea typeface="Ani" charset="0"/>
                <a:cs typeface="Ani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2020-09-08_12-5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91615"/>
            <a:ext cx="10058400" cy="3369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pic>
        <p:nvPicPr>
          <p:cNvPr id="4" name="Content Placeholder 3" descr="/home/kdan/Desktop/avatar.pngavatar"/>
          <p:cNvPicPr>
            <a:picLocks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07695" y="552450"/>
            <a:ext cx="1578610" cy="1578610"/>
          </a:xfrm>
          <a:prstGeom prst="rect">
            <a:avLst/>
          </a:prstGeom>
        </p:spPr>
      </p:pic>
      <p:sp>
        <p:nvSpPr>
          <p:cNvPr id="3" name="Text Box 2"/>
          <p:cNvSpPr txBox="true"/>
          <p:nvPr/>
        </p:nvSpPr>
        <p:spPr>
          <a:xfrm>
            <a:off x="2376805" y="552450"/>
            <a:ext cx="56248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ea typeface="Ani" charset="0"/>
                <a:cs typeface="Ani" charset="0"/>
              </a:rPr>
              <a:t>Karen Danielyan</a:t>
            </a:r>
            <a:endParaRPr lang="en-US">
              <a:ea typeface="Ani" charset="0"/>
              <a:cs typeface="Ani" charset="0"/>
            </a:endParaRPr>
          </a:p>
          <a:p>
            <a:endParaRPr lang="en-US">
              <a:ea typeface="Ani" charset="0"/>
              <a:cs typeface="Ani" charset="0"/>
            </a:endParaRPr>
          </a:p>
          <a:p>
            <a:r>
              <a:rPr lang="en-US">
                <a:solidFill>
                  <a:schemeClr val="bg2">
                    <a:lumMod val="25000"/>
                  </a:schemeClr>
                </a:solidFill>
                <a:ea typeface="Ani" charset="0"/>
                <a:cs typeface="Ani" charset="0"/>
              </a:rPr>
              <a:t>Senior DevOps Engineer at DataArt</a:t>
            </a:r>
            <a:r>
              <a:rPr lang="en-US" altLang="en-US">
                <a:solidFill>
                  <a:schemeClr val="bg2">
                    <a:lumMod val="25000"/>
                  </a:schemeClr>
                </a:solidFill>
                <a:ea typeface="Ani" charset="0"/>
                <a:cs typeface="Ani" charset="0"/>
              </a:rPr>
              <a:t> Armenia</a:t>
            </a:r>
            <a:r>
              <a:rPr lang="en-US">
                <a:ea typeface="Ani" charset="0"/>
                <a:cs typeface="Ani" charset="0"/>
              </a:rPr>
              <a:t> </a:t>
            </a:r>
            <a:endParaRPr lang="en-US">
              <a:ea typeface="Ani" charset="0"/>
              <a:cs typeface="Ani" charset="0"/>
            </a:endParaRPr>
          </a:p>
        </p:txBody>
      </p:sp>
      <p:sp>
        <p:nvSpPr>
          <p:cNvPr id="6" name="Text Box 5"/>
          <p:cNvSpPr txBox="true"/>
          <p:nvPr/>
        </p:nvSpPr>
        <p:spPr>
          <a:xfrm>
            <a:off x="607695" y="3213100"/>
            <a:ext cx="112807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ea typeface="Ani" charset="0"/>
                <a:cs typeface="Ani" charset="0"/>
              </a:rPr>
              <a:t>Systems/DevOps Engineer with 14+ years of experience in Software development and Systems/Network Administration. Experienced with Software Development Lifecycle and Agile methodologies such as Scrum. Also, I have team management experience in Systems and Software Engineering.</a:t>
            </a:r>
            <a:endParaRPr lang="en-US">
              <a:ea typeface="Ani" charset="0"/>
              <a:cs typeface="Ani" charset="0"/>
            </a:endParaRPr>
          </a:p>
        </p:txBody>
      </p:sp>
      <p:pic>
        <p:nvPicPr>
          <p:cNvPr id="12" name="Picture 11" descr="stackoverflow_icon-icons.com_6276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65" y="1634490"/>
            <a:ext cx="548640" cy="548640"/>
          </a:xfrm>
          <a:prstGeom prst="rect">
            <a:avLst/>
          </a:prstGeom>
        </p:spPr>
      </p:pic>
      <p:pic>
        <p:nvPicPr>
          <p:cNvPr id="18" name="Picture 17" descr="linkedin-42-151143">
            <a:hlinkClick r:id="rId3" action="ppaction://hlinkfile"/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30" y="1634490"/>
            <a:ext cx="548640" cy="548640"/>
          </a:xfrm>
          <a:prstGeom prst="rect">
            <a:avLst/>
          </a:prstGeom>
        </p:spPr>
      </p:pic>
      <p:pic>
        <p:nvPicPr>
          <p:cNvPr id="19" name="Picture 18" descr="/home/kdan/Desktop/thalamus.pngthalamus">
            <a:hlinkClick r:id="rId5" action="ppaction://hlinkfile"/>
          </p:cNvPr>
          <p:cNvPicPr>
            <a:picLocks noChangeAspect="true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49420" y="1634490"/>
            <a:ext cx="548640" cy="548640"/>
          </a:xfrm>
          <a:prstGeom prst="rect">
            <a:avLst/>
          </a:prstGeom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/>
              <a:t>Agenda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2345" y="2764155"/>
            <a:ext cx="8008620" cy="2030095"/>
            <a:chOff x="5201" y="4098"/>
            <a:chExt cx="12612" cy="3197"/>
          </a:xfrm>
        </p:grpSpPr>
        <p:sp>
          <p:nvSpPr>
            <p:cNvPr id="8" name="Rectangle 7"/>
            <p:cNvSpPr/>
            <p:nvPr/>
          </p:nvSpPr>
          <p:spPr>
            <a:xfrm>
              <a:off x="5201" y="4324"/>
              <a:ext cx="1379" cy="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46" y="6969"/>
              <a:ext cx="1379" cy="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" y="5218"/>
              <a:ext cx="1379" cy="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46" y="6111"/>
              <a:ext cx="1379" cy="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14" name="Text Box 13"/>
            <p:cNvSpPr txBox="true"/>
            <p:nvPr/>
          </p:nvSpPr>
          <p:spPr>
            <a:xfrm>
              <a:off x="6625" y="4098"/>
              <a:ext cx="11188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>
                  <a:ea typeface="Ani" charset="0"/>
                  <a:cs typeface="Ani" charset="0"/>
                  <a:sym typeface="+mn-ea"/>
                </a:rPr>
                <a:t>What is </a:t>
              </a:r>
              <a:r>
                <a:rPr lang="en-US" altLang="en-US">
                  <a:ea typeface="Ani" charset="0"/>
                  <a:cs typeface="Ani" charset="0"/>
                  <a:sym typeface="+mn-ea"/>
                </a:rPr>
                <a:t>A</a:t>
              </a:r>
              <a:r>
                <a:rPr lang="en-US">
                  <a:ea typeface="Ani" charset="0"/>
                  <a:cs typeface="Ani" charset="0"/>
                  <a:sym typeface="+mn-ea"/>
                </a:rPr>
                <a:t>nsible </a:t>
              </a:r>
              <a:r>
                <a:rPr lang="en-US" altLang="en-US">
                  <a:ea typeface="Ani" charset="0"/>
                  <a:cs typeface="Ani" charset="0"/>
                  <a:sym typeface="+mn-ea"/>
                </a:rPr>
                <a:t>G</a:t>
              </a:r>
              <a:r>
                <a:rPr lang="en-US">
                  <a:ea typeface="Ani" charset="0"/>
                  <a:cs typeface="Ani" charset="0"/>
                  <a:sym typeface="+mn-ea"/>
                </a:rPr>
                <a:t>alaxy</a:t>
              </a:r>
              <a:endParaRPr lang="en-US">
                <a:ea typeface="Ani" charset="0"/>
                <a:cs typeface="Ani" charset="0"/>
                <a:sym typeface="+mn-ea"/>
              </a:endParaRPr>
            </a:p>
            <a:p>
              <a:pPr algn="l"/>
              <a:endParaRPr lang="en-US">
                <a:ea typeface="Ani" charset="0"/>
                <a:cs typeface="Ani" charset="0"/>
                <a:sym typeface="+mn-ea"/>
              </a:endParaRPr>
            </a:p>
            <a:p>
              <a:pPr algn="l"/>
              <a:r>
                <a:rPr lang="en-US" altLang="en-US">
                  <a:sym typeface="+mn-ea"/>
                </a:rPr>
                <a:t>H</a:t>
              </a:r>
              <a:r>
                <a:rPr lang="en-US">
                  <a:sym typeface="+mn-ea"/>
                </a:rPr>
                <a:t>ow to create </a:t>
              </a:r>
              <a:r>
                <a:rPr lang="en-US" altLang="en-US">
                  <a:sym typeface="+mn-ea"/>
                </a:rPr>
                <a:t>Ansible Roles</a:t>
              </a:r>
              <a:endParaRPr lang="en-US">
                <a:ea typeface="Ani" charset="0"/>
                <a:cs typeface="Ani" charset="0"/>
                <a:sym typeface="+mn-ea"/>
              </a:endParaRPr>
            </a:p>
            <a:p>
              <a:pPr algn="l"/>
              <a:endParaRPr lang="en-US">
                <a:ea typeface="Ani" charset="0"/>
                <a:cs typeface="Ani" charset="0"/>
                <a:sym typeface="+mn-ea"/>
              </a:endParaRPr>
            </a:p>
            <a:p>
              <a:pPr algn="l"/>
              <a:r>
                <a:rPr lang="en-US">
                  <a:ea typeface="Ani" charset="0"/>
                  <a:cs typeface="Ani" charset="0"/>
                  <a:sym typeface="+mn-ea"/>
                </a:rPr>
                <a:t>Where to store Ansible </a:t>
              </a:r>
              <a:r>
                <a:rPr lang="en-US" altLang="en-US">
                  <a:ea typeface="Ani" charset="0"/>
                  <a:cs typeface="Ani" charset="0"/>
                  <a:sym typeface="+mn-ea"/>
                </a:rPr>
                <a:t>R</a:t>
              </a:r>
              <a:r>
                <a:rPr lang="en-US">
                  <a:ea typeface="Ani" charset="0"/>
                  <a:cs typeface="Ani" charset="0"/>
                  <a:sym typeface="+mn-ea"/>
                </a:rPr>
                <a:t>oles</a:t>
              </a:r>
              <a:endParaRPr lang="en-US">
                <a:ea typeface="Ani" charset="0"/>
                <a:cs typeface="Ani" charset="0"/>
                <a:sym typeface="+mn-ea"/>
              </a:endParaRPr>
            </a:p>
            <a:p>
              <a:pPr algn="l"/>
              <a:endParaRPr lang="en-US" altLang="en-US">
                <a:ea typeface="Ani" charset="0"/>
                <a:cs typeface="Ani" charset="0"/>
                <a:sym typeface="+mn-ea"/>
              </a:endParaRPr>
            </a:p>
            <a:p>
              <a:pPr algn="l"/>
              <a:r>
                <a:rPr lang="en-US" altLang="en-US">
                  <a:ea typeface="Ani" charset="0"/>
                  <a:cs typeface="Ani" charset="0"/>
                  <a:sym typeface="+mn-ea"/>
                </a:rPr>
                <a:t>Role installation and dependencies</a:t>
              </a:r>
              <a:endParaRPr lang="en-US">
                <a:ea typeface="Ani" charset="0"/>
                <a:cs typeface="Ani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/>
              <a:t>What is </a:t>
            </a:r>
            <a:r>
              <a:rPr lang="en-US" altLang="en-US"/>
              <a:t>A</a:t>
            </a:r>
            <a:r>
              <a:rPr lang="en-US"/>
              <a:t>nsible </a:t>
            </a:r>
            <a:r>
              <a:rPr lang="en-US" altLang="en-US"/>
              <a:t>G</a:t>
            </a:r>
            <a:r>
              <a:rPr lang="en-US"/>
              <a:t>alaxy </a:t>
            </a:r>
            <a:endParaRPr lang="en-US"/>
          </a:p>
        </p:txBody>
      </p:sp>
      <p:sp>
        <p:nvSpPr>
          <p:cNvPr id="4" name="Text Box 3"/>
          <p:cNvSpPr txBox="true"/>
          <p:nvPr/>
        </p:nvSpPr>
        <p:spPr>
          <a:xfrm>
            <a:off x="982345" y="2013585"/>
            <a:ext cx="106635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00B0F0"/>
                </a:solidFill>
                <a:ea typeface="Ani" charset="0"/>
                <a:cs typeface="Ani" charset="0"/>
                <a:sym typeface="+mn-ea"/>
              </a:rPr>
              <a:t>galaxy.ansible.com</a:t>
            </a:r>
            <a:endParaRPr lang="en-US">
              <a:ea typeface="Ani" charset="0"/>
              <a:cs typeface="Ani" charset="0"/>
            </a:endParaRPr>
          </a:p>
          <a:p>
            <a:r>
              <a:rPr lang="en-US">
                <a:ea typeface="Ani" charset="0"/>
                <a:cs typeface="Ani" charset="0"/>
              </a:rPr>
              <a:t>Galaxy is a hub for finding and sharing Ansible content.</a:t>
            </a:r>
            <a:endParaRPr lang="en-US">
              <a:ea typeface="Ani" charset="0"/>
              <a:cs typeface="Ani" charset="0"/>
            </a:endParaRPr>
          </a:p>
        </p:txBody>
      </p:sp>
      <p:sp>
        <p:nvSpPr>
          <p:cNvPr id="6" name="Text Box 5"/>
          <p:cNvSpPr txBox="true"/>
          <p:nvPr/>
        </p:nvSpPr>
        <p:spPr>
          <a:xfrm>
            <a:off x="123825" y="6450965"/>
            <a:ext cx="735584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200">
                <a:ea typeface="Ani" charset="0"/>
                <a:cs typeface="Ani" charset="0"/>
              </a:rPr>
              <a:t>https://galaxy.ansible.com</a:t>
            </a:r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pic>
        <p:nvPicPr>
          <p:cNvPr id="5" name="Picture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295" y="3021965"/>
            <a:ext cx="7726045" cy="3176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H</a:t>
            </a:r>
            <a:r>
              <a:rPr lang="en-US">
                <a:sym typeface="+mn-ea"/>
              </a:rPr>
              <a:t>ow to create </a:t>
            </a:r>
            <a:r>
              <a:rPr lang="en-US" altLang="en-US">
                <a:sym typeface="+mn-ea"/>
              </a:rPr>
              <a:t>Ansible Roles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982345" y="2277110"/>
            <a:ext cx="7257415" cy="1469390"/>
          </a:xfrm>
        </p:spPr>
        <p:txBody>
          <a:bodyPr/>
          <a:p>
            <a:pPr marL="171450" indent="-171450">
              <a:buFont typeface="Arial" panose="02080604020202020204" pitchFamily="34" charset="0"/>
              <a:buChar char="•"/>
            </a:pPr>
            <a:r>
              <a:rPr lang="en-US" altLang="en-US">
                <a:sym typeface="+mn-ea"/>
              </a:rPr>
              <a:t>Manually</a:t>
            </a:r>
            <a:endParaRPr lang="en-US" altLang="en-US">
              <a:sym typeface="+mn-ea"/>
            </a:endParaRPr>
          </a:p>
          <a:p>
            <a:pPr marL="171450" indent="-171450">
              <a:buFont typeface="Arial" panose="02080604020202020204" pitchFamily="34" charset="0"/>
              <a:buChar char="•"/>
            </a:pPr>
            <a:r>
              <a:rPr lang="en-US">
                <a:sym typeface="+mn-ea"/>
              </a:rPr>
              <a:t>ansible-galaxy init &lt;ROLE_NAME&gt;</a:t>
            </a:r>
            <a:endParaRPr lang="en-US">
              <a:sym typeface="+mn-ea"/>
            </a:endParaRPr>
          </a:p>
          <a:p>
            <a:pPr marL="171450" indent="-171450">
              <a:buFont typeface="Arial" panose="02080604020202020204" pitchFamily="34" charset="0"/>
              <a:buChar char="•"/>
            </a:pPr>
            <a:r>
              <a:rPr lang="en-US">
                <a:sym typeface="+mn-ea"/>
              </a:rPr>
              <a:t>ansible-development-kit</a:t>
            </a:r>
            <a:endParaRPr lang="en-US">
              <a:sym typeface="+mn-ea"/>
            </a:endParaRPr>
          </a:p>
          <a:p>
            <a:pPr>
              <a:buFont typeface="Arial" panose="02080604020202020204" pitchFamily="34" charset="0"/>
            </a:pPr>
            <a:endParaRPr lang="en-US">
              <a:sym typeface="+mn-ea"/>
            </a:endParaRPr>
          </a:p>
        </p:txBody>
      </p:sp>
      <p:sp>
        <p:nvSpPr>
          <p:cNvPr id="5" name="Text Box 4"/>
          <p:cNvSpPr txBox="true"/>
          <p:nvPr/>
        </p:nvSpPr>
        <p:spPr>
          <a:xfrm>
            <a:off x="8316595" y="2171065"/>
            <a:ext cx="32385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>
                <a:ea typeface="Ani" charset="0"/>
                <a:cs typeface="Ani" charset="0"/>
              </a:rPr>
              <a:t>├── defaults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│   └── main.yml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files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handlers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│   └── main.yml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LICENSE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meta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│   └── main.yml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README.md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requirements.yml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tasks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│   └── main.yml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├── templates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└── vars</a:t>
            </a:r>
            <a:endParaRPr lang="en-US" sz="1600">
              <a:ea typeface="Ani" charset="0"/>
              <a:cs typeface="Ani" charset="0"/>
            </a:endParaRPr>
          </a:p>
          <a:p>
            <a:r>
              <a:rPr lang="en-US" sz="1600">
                <a:ea typeface="Ani" charset="0"/>
                <a:cs typeface="Ani" charset="0"/>
              </a:rPr>
              <a:t>    └── main.yml</a:t>
            </a:r>
            <a:endParaRPr lang="en-US" sz="1600">
              <a:ea typeface="Ani" charset="0"/>
              <a:cs typeface="Ani" charset="0"/>
            </a:endParaRPr>
          </a:p>
        </p:txBody>
      </p:sp>
      <p:sp>
        <p:nvSpPr>
          <p:cNvPr id="8" name="Text Box 7"/>
          <p:cNvSpPr txBox="true"/>
          <p:nvPr/>
        </p:nvSpPr>
        <p:spPr>
          <a:xfrm>
            <a:off x="123825" y="6365240"/>
            <a:ext cx="7355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1200">
                <a:ea typeface="Ani" charset="0"/>
                <a:cs typeface="Ani" charset="0"/>
                <a:sym typeface="+mn-ea"/>
              </a:rPr>
              <a:t>https://galaxy.ansible.com/docs/contributing/creating_role.html</a:t>
            </a:r>
            <a:br>
              <a:rPr lang="en-US" sz="1200">
                <a:ea typeface="Ani" charset="0"/>
                <a:cs typeface="Ani" charset="0"/>
                <a:sym typeface="+mn-ea"/>
              </a:rPr>
            </a:br>
            <a:r>
              <a:rPr lang="en-US" sz="1200">
                <a:ea typeface="Ani" charset="0"/>
                <a:cs typeface="Ani" charset="0"/>
                <a:sym typeface="+mn-ea"/>
              </a:rPr>
              <a:t>https://github.com/lean-delivery/ansible-development-kit</a:t>
            </a:r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9" name="Text Box 8"/>
          <p:cNvSpPr txBox="true"/>
          <p:nvPr/>
        </p:nvSpPr>
        <p:spPr>
          <a:xfrm>
            <a:off x="8316595" y="16256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ea typeface="Ani" charset="0"/>
                <a:cs typeface="Ani" charset="0"/>
              </a:rPr>
              <a:t>Directory Layout</a:t>
            </a:r>
            <a:endParaRPr lang="en-US" b="1">
              <a:ea typeface="Ani" charset="0"/>
              <a:cs typeface="An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>
                <a:sym typeface="+mn-ea"/>
              </a:rPr>
              <a:t>Where to store Ansible </a:t>
            </a:r>
            <a:r>
              <a:rPr lang="en-US" altLang="en-US">
                <a:sym typeface="+mn-ea"/>
              </a:rPr>
              <a:t>R</a:t>
            </a:r>
            <a:r>
              <a:rPr lang="en-US">
                <a:sym typeface="+mn-ea"/>
              </a:rPr>
              <a:t>oles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pic>
        <p:nvPicPr>
          <p:cNvPr id="16" name="Picture 15" descr="d589fbf35245e2db2929bb113c0b154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718040" y="2118360"/>
            <a:ext cx="1371600" cy="1371600"/>
          </a:xfrm>
          <a:prstGeom prst="rect">
            <a:avLst/>
          </a:prstGeom>
        </p:spPr>
      </p:pic>
      <p:pic>
        <p:nvPicPr>
          <p:cNvPr id="19" name="Picture 18" descr="Dropbox_Icon.sv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80" y="2118360"/>
            <a:ext cx="1474470" cy="1371600"/>
          </a:xfrm>
          <a:prstGeom prst="rect">
            <a:avLst/>
          </a:prstGeom>
        </p:spPr>
      </p:pic>
      <p:pic>
        <p:nvPicPr>
          <p:cNvPr id="20" name="Picture 19" descr="Git_icon.svg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3898265"/>
            <a:ext cx="2194560" cy="2194560"/>
          </a:xfrm>
          <a:prstGeom prst="rect">
            <a:avLst/>
          </a:prstGeom>
        </p:spPr>
      </p:pic>
      <p:pic>
        <p:nvPicPr>
          <p:cNvPr id="21" name="Picture 20" descr="Google-Drive-icon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45" y="2118360"/>
            <a:ext cx="1371600" cy="1371600"/>
          </a:xfrm>
          <a:prstGeom prst="rect">
            <a:avLst/>
          </a:prstGeom>
        </p:spPr>
      </p:pic>
      <p:pic>
        <p:nvPicPr>
          <p:cNvPr id="22" name="Picture 21" descr="pngfuel.com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5" y="2118360"/>
            <a:ext cx="1371600" cy="1371600"/>
          </a:xfrm>
          <a:prstGeom prst="rect">
            <a:avLst/>
          </a:prstGeom>
        </p:spPr>
      </p:pic>
      <p:pic>
        <p:nvPicPr>
          <p:cNvPr id="24" name="Picture 23" descr="e266f0a29c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0" y="5516245"/>
            <a:ext cx="457200" cy="457200"/>
          </a:xfrm>
          <a:prstGeom prst="rect">
            <a:avLst/>
          </a:prstGeom>
        </p:spPr>
      </p:pic>
      <p:pic>
        <p:nvPicPr>
          <p:cNvPr id="25" name="Picture 24" descr="red-x-line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" y="3032760"/>
            <a:ext cx="457200" cy="457200"/>
          </a:xfrm>
          <a:prstGeom prst="rect">
            <a:avLst/>
          </a:prstGeom>
        </p:spPr>
      </p:pic>
      <p:pic>
        <p:nvPicPr>
          <p:cNvPr id="26" name="Picture 25" descr="red-x-line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720" y="3032760"/>
            <a:ext cx="457200" cy="457200"/>
          </a:xfrm>
          <a:prstGeom prst="rect">
            <a:avLst/>
          </a:prstGeom>
        </p:spPr>
      </p:pic>
      <p:pic>
        <p:nvPicPr>
          <p:cNvPr id="27" name="Picture 26" descr="red-x-line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820" y="3032760"/>
            <a:ext cx="457200" cy="457200"/>
          </a:xfrm>
          <a:prstGeom prst="rect">
            <a:avLst/>
          </a:prstGeom>
        </p:spPr>
      </p:pic>
      <p:pic>
        <p:nvPicPr>
          <p:cNvPr id="28" name="Picture 27" descr="red-x-line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9315" y="3032760"/>
            <a:ext cx="457200" cy="457200"/>
          </a:xfrm>
          <a:prstGeom prst="rect">
            <a:avLst/>
          </a:prstGeom>
        </p:spPr>
      </p:pic>
      <p:sp>
        <p:nvSpPr>
          <p:cNvPr id="3" name="Text Box 2"/>
          <p:cNvSpPr txBox="true"/>
          <p:nvPr/>
        </p:nvSpPr>
        <p:spPr>
          <a:xfrm>
            <a:off x="4572635" y="3953510"/>
            <a:ext cx="4468495" cy="2084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/>
              <a:t>Why GIT?</a:t>
            </a:r>
            <a:endParaRPr lang="en-US" altLang="en-US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/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Char char="•"/>
            </a:pPr>
            <a:r>
              <a:rPr lang="en-US" altLang="en-US"/>
              <a:t>Version control</a:t>
            </a:r>
            <a:endParaRPr lang="en-US" altLang="en-US"/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Char char="•"/>
            </a:pPr>
            <a:r>
              <a:rPr lang="en-US" altLang="en-US"/>
              <a:t>Distributed development</a:t>
            </a:r>
            <a:endParaRPr lang="en-US">
              <a:ea typeface="Ani" charset="0"/>
              <a:cs typeface="Ani" charset="0"/>
              <a:sym typeface="+mn-ea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Char char="•"/>
            </a:pPr>
            <a:r>
              <a:rPr lang="en-US" altLang="en-US">
                <a:ea typeface="Ani" charset="0"/>
                <a:cs typeface="Ani" charset="0"/>
                <a:sym typeface="+mn-ea"/>
              </a:rPr>
              <a:t>S</a:t>
            </a:r>
            <a:r>
              <a:rPr lang="en-US">
                <a:ea typeface="Ani" charset="0"/>
                <a:cs typeface="Ani" charset="0"/>
                <a:sym typeface="+mn-ea"/>
              </a:rPr>
              <a:t>implify </a:t>
            </a:r>
            <a:r>
              <a:rPr lang="en-US" altLang="en-US"/>
              <a:t>work review process</a:t>
            </a:r>
            <a:endParaRPr lang="en-US" altLang="en-US"/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Char char="•"/>
            </a:pPr>
            <a:r>
              <a:rPr lang="en-US" altLang="en-US">
                <a:ea typeface="Ani" charset="0"/>
                <a:cs typeface="Ani" charset="0"/>
                <a:sym typeface="+mn-ea"/>
              </a:rPr>
              <a:t>S</a:t>
            </a:r>
            <a:r>
              <a:rPr lang="en-US">
                <a:ea typeface="Ani" charset="0"/>
                <a:cs typeface="Ani" charset="0"/>
                <a:sym typeface="+mn-ea"/>
              </a:rPr>
              <a:t>implify dependency management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Role separation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2345" y="2381250"/>
            <a:ext cx="6219190" cy="3415030"/>
            <a:chOff x="1547" y="4244"/>
            <a:chExt cx="9794" cy="5378"/>
          </a:xfrm>
        </p:grpSpPr>
        <p:pic>
          <p:nvPicPr>
            <p:cNvPr id="12" name="Picture 11" descr="Untitled Diagram"/>
            <p:cNvPicPr>
              <a:picLocks noChangeAspect="true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00" y="5109"/>
              <a:ext cx="9240" cy="14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547" y="4244"/>
              <a:ext cx="9794" cy="5378"/>
              <a:chOff x="1232" y="1755"/>
              <a:chExt cx="9794" cy="537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822" y="3299"/>
                <a:ext cx="775" cy="44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>
                  <a:ea typeface="Ani" charset="0"/>
                  <a:cs typeface="Ani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67" y="5044"/>
                <a:ext cx="6285" cy="660"/>
                <a:chOff x="1151" y="3464"/>
                <a:chExt cx="6285" cy="660"/>
              </a:xfrm>
            </p:grpSpPr>
            <p:pic>
              <p:nvPicPr>
                <p:cNvPr id="5" name="Picture 4" descr="ans2"/>
                <p:cNvPicPr>
                  <a:picLocks noChangeAspect="true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1" y="3464"/>
                  <a:ext cx="6285" cy="660"/>
                </a:xfrm>
                <a:prstGeom prst="rect">
                  <a:avLst/>
                </a:prstGeom>
              </p:spPr>
            </p:pic>
            <p:sp>
              <p:nvSpPr>
                <p:cNvPr id="3" name="Oval 2"/>
                <p:cNvSpPr/>
                <p:nvPr/>
              </p:nvSpPr>
              <p:spPr>
                <a:xfrm>
                  <a:off x="6601" y="3543"/>
                  <a:ext cx="775" cy="442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US">
                    <a:ea typeface="Ani" charset="0"/>
                    <a:cs typeface="Ani" charset="0"/>
                  </a:endParaRPr>
                </a:p>
              </p:txBody>
            </p:sp>
          </p:grpSp>
          <p:sp>
            <p:nvSpPr>
              <p:cNvPr id="10" name="Text Box 9"/>
              <p:cNvSpPr txBox="true"/>
              <p:nvPr/>
            </p:nvSpPr>
            <p:spPr>
              <a:xfrm>
                <a:off x="1232" y="1755"/>
                <a:ext cx="9794" cy="537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>
                  <a:buFont typeface="Arial" panose="02080604020202020204" pitchFamily="34" charset="0"/>
                  <a:buChar char="•"/>
                </a:pPr>
                <a:r>
                  <a:rPr lang="en-US">
                    <a:ea typeface="Ani" charset="0"/>
                    <a:cs typeface="Ani" charset="0"/>
                  </a:rPr>
                  <a:t>Simplify work process among developers.</a:t>
                </a: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r>
                  <a:rPr lang="en-US" altLang="en-US">
                    <a:ea typeface="Ani" charset="0"/>
                    <a:cs typeface="Ani" charset="0"/>
                    <a:sym typeface="+mn-ea"/>
                  </a:rPr>
                  <a:t>S</a:t>
                </a:r>
                <a:r>
                  <a:rPr lang="en-US">
                    <a:ea typeface="Ani" charset="0"/>
                    <a:cs typeface="Ani" charset="0"/>
                    <a:sym typeface="+mn-ea"/>
                  </a:rPr>
                  <a:t>implify </a:t>
                </a:r>
                <a:r>
                  <a:rPr lang="en-US" altLang="en-US">
                    <a:sym typeface="+mn-ea"/>
                  </a:rPr>
                  <a:t>work review process</a:t>
                </a:r>
                <a:r>
                  <a:rPr lang="en-US">
                    <a:ea typeface="Ani" charset="0"/>
                    <a:cs typeface="Ani" charset="0"/>
                  </a:rPr>
                  <a:t> </a:t>
                </a: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endParaRPr lang="en-US">
                  <a:ea typeface="Ani" charset="0"/>
                  <a:cs typeface="Ani" charset="0"/>
                </a:endParaRPr>
              </a:p>
              <a:p>
                <a:pPr marL="285750" indent="-285750">
                  <a:buFont typeface="Arial" panose="02080604020202020204" pitchFamily="34" charset="0"/>
                  <a:buChar char="•"/>
                </a:pPr>
                <a:r>
                  <a:rPr lang="en-US" altLang="en-US">
                    <a:ea typeface="Ani" charset="0"/>
                    <a:cs typeface="Ani" charset="0"/>
                  </a:rPr>
                  <a:t>S</a:t>
                </a:r>
                <a:r>
                  <a:rPr lang="en-US">
                    <a:ea typeface="Ani" charset="0"/>
                    <a:cs typeface="Ani" charset="0"/>
                  </a:rPr>
                  <a:t>implify dependency management</a:t>
                </a:r>
                <a:endParaRPr lang="en-US">
                  <a:ea typeface="Ani" charset="0"/>
                  <a:cs typeface="An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anchor="ctr" anchorCtr="false">
            <a:normAutofit/>
          </a:bodyPr>
          <a:p>
            <a:r>
              <a:rPr lang="en-US" altLang="en-US">
                <a:sym typeface="+mn-ea"/>
              </a:rPr>
              <a:t>Role installation and dependencies</a:t>
            </a:r>
            <a:endParaRPr lang="en-US" altLang="en-US"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5" y="6310630"/>
            <a:ext cx="1210691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200">
              <a:ea typeface="Ani" charset="0"/>
              <a:cs typeface="Ani" charset="0"/>
            </a:endParaRPr>
          </a:p>
        </p:txBody>
      </p:sp>
      <p:sp>
        <p:nvSpPr>
          <p:cNvPr id="5" name="Text Box 4"/>
          <p:cNvSpPr txBox="true"/>
          <p:nvPr/>
        </p:nvSpPr>
        <p:spPr>
          <a:xfrm>
            <a:off x="415925" y="2292350"/>
            <a:ext cx="113436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ea typeface="Ani" charset="0"/>
                <a:cs typeface="Ani" charset="0"/>
              </a:rPr>
              <a:t>If your role or playbook depend</a:t>
            </a:r>
            <a:r>
              <a:rPr lang="en-US" altLang="en-US">
                <a:ea typeface="Ani" charset="0"/>
                <a:cs typeface="Ani" charset="0"/>
              </a:rPr>
              <a:t>s</a:t>
            </a:r>
            <a:r>
              <a:rPr lang="en-US">
                <a:ea typeface="Ani" charset="0"/>
                <a:cs typeface="Ani" charset="0"/>
              </a:rPr>
              <a:t> on </a:t>
            </a:r>
            <a:r>
              <a:rPr lang="en-US" altLang="en-US">
                <a:ea typeface="Ani" charset="0"/>
                <a:cs typeface="Ani" charset="0"/>
              </a:rPr>
              <a:t>other</a:t>
            </a:r>
            <a:r>
              <a:rPr lang="en-US">
                <a:ea typeface="Ani" charset="0"/>
                <a:cs typeface="Ani" charset="0"/>
              </a:rPr>
              <a:t> role</a:t>
            </a:r>
            <a:r>
              <a:rPr lang="en-US" altLang="en-US">
                <a:ea typeface="Ani" charset="0"/>
                <a:cs typeface="Ani" charset="0"/>
              </a:rPr>
              <a:t>,</a:t>
            </a:r>
            <a:r>
              <a:rPr lang="en-US">
                <a:ea typeface="Ani" charset="0"/>
                <a:cs typeface="Ani" charset="0"/>
              </a:rPr>
              <a:t> the best practice</a:t>
            </a:r>
            <a:r>
              <a:rPr lang="en-US" altLang="en-US">
                <a:ea typeface="Ani" charset="0"/>
                <a:cs typeface="Ani" charset="0"/>
              </a:rPr>
              <a:t> is</a:t>
            </a:r>
            <a:r>
              <a:rPr lang="en-US">
                <a:ea typeface="Ani" charset="0"/>
                <a:cs typeface="Ani" charset="0"/>
              </a:rPr>
              <a:t> to add 'dependencies: ' section in /meta/main.yml and in /requirements.yml file</a:t>
            </a:r>
            <a:r>
              <a:rPr lang="" altLang="en-US">
                <a:ea typeface="Ani" charset="0"/>
                <a:cs typeface="Ani" charset="0"/>
              </a:rPr>
              <a:t>s</a:t>
            </a:r>
            <a:r>
              <a:rPr lang="en-US">
                <a:ea typeface="Ani" charset="0"/>
                <a:cs typeface="Ani" charset="0"/>
              </a:rPr>
              <a:t>.</a:t>
            </a:r>
            <a:endParaRPr lang="en-US">
              <a:ea typeface="Ani" charset="0"/>
              <a:cs typeface="An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925" y="3699510"/>
            <a:ext cx="11609705" cy="1848485"/>
            <a:chOff x="679" y="4263"/>
            <a:chExt cx="18283" cy="2911"/>
          </a:xfrm>
        </p:grpSpPr>
        <p:sp>
          <p:nvSpPr>
            <p:cNvPr id="6" name="Text Box 5"/>
            <p:cNvSpPr txBox="true"/>
            <p:nvPr/>
          </p:nvSpPr>
          <p:spPr>
            <a:xfrm>
              <a:off x="892" y="5576"/>
              <a:ext cx="8656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>
                  <a:ea typeface="Ani" charset="0"/>
                  <a:cs typeface="Ani" charset="0"/>
                </a:rPr>
                <a:t>  # from Galaxy</a:t>
              </a:r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  - src: geerlingguy.docker</a:t>
              </a:r>
              <a:endParaRPr lang="en-US" sz="1200">
                <a:ea typeface="Ani" charset="0"/>
                <a:cs typeface="Ani" charset="0"/>
              </a:endParaRPr>
            </a:p>
            <a:p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  # from GitHub</a:t>
              </a:r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  - src: https://github.com/Thalamus-am/ansible-role-user-config</a:t>
              </a:r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3" name="Text Box 2"/>
            <p:cNvSpPr txBox="true"/>
            <p:nvPr/>
          </p:nvSpPr>
          <p:spPr>
            <a:xfrm>
              <a:off x="679" y="4263"/>
              <a:ext cx="6165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1600">
                  <a:ea typeface="Ani" charset="0"/>
                  <a:cs typeface="Ani" charset="0"/>
                </a:rPr>
                <a:t>For Role:</a:t>
              </a:r>
              <a:br>
                <a:rPr lang="en-US" sz="1600">
                  <a:ea typeface="Ani" charset="0"/>
                  <a:cs typeface="Ani" charset="0"/>
                </a:rPr>
              </a:br>
              <a:r>
                <a:rPr lang="en-US" sz="1600">
                  <a:ea typeface="Ani" charset="0"/>
                  <a:cs typeface="Ani" charset="0"/>
                </a:rPr>
                <a:t>/meta/main.yml</a:t>
              </a:r>
              <a:endParaRPr lang="en-US" sz="1600">
                <a:ea typeface="Ani" charset="0"/>
                <a:cs typeface="Ani" charset="0"/>
              </a:endParaRPr>
            </a:p>
          </p:txBody>
        </p:sp>
        <p:sp>
          <p:nvSpPr>
            <p:cNvPr id="8" name="Text Box 7"/>
            <p:cNvSpPr txBox="true"/>
            <p:nvPr/>
          </p:nvSpPr>
          <p:spPr>
            <a:xfrm>
              <a:off x="10043" y="5576"/>
              <a:ext cx="8919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>
                  <a:ea typeface="Ani" charset="0"/>
                  <a:cs typeface="Ani" charset="0"/>
                </a:rPr>
                <a:t># from Galaxy</a:t>
              </a:r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- src: geerlingguy.docker</a:t>
              </a:r>
              <a:endParaRPr lang="en-US" sz="1200">
                <a:ea typeface="Ani" charset="0"/>
                <a:cs typeface="Ani" charset="0"/>
              </a:endParaRPr>
            </a:p>
            <a:p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# from GitHub</a:t>
              </a:r>
              <a:endParaRPr lang="en-US" sz="1200">
                <a:ea typeface="Ani" charset="0"/>
                <a:cs typeface="Ani" charset="0"/>
              </a:endParaRPr>
            </a:p>
            <a:p>
              <a:r>
                <a:rPr lang="en-US" sz="1200">
                  <a:ea typeface="Ani" charset="0"/>
                  <a:cs typeface="Ani" charset="0"/>
                </a:rPr>
                <a:t>- src: https://github.com/Thalamus-am/ansible-role-user-config</a:t>
              </a:r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9" name="Text Box 8"/>
            <p:cNvSpPr txBox="true"/>
            <p:nvPr/>
          </p:nvSpPr>
          <p:spPr>
            <a:xfrm>
              <a:off x="10043" y="4263"/>
              <a:ext cx="696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en-US" sz="1600">
                  <a:ea typeface="Ani" charset="0"/>
                  <a:cs typeface="Ani" charset="0"/>
                </a:rPr>
                <a:t>For PlayBook:</a:t>
              </a:r>
              <a:br>
                <a:rPr lang="en-US" sz="1600">
                  <a:ea typeface="Ani" charset="0"/>
                  <a:cs typeface="Ani" charset="0"/>
                </a:rPr>
              </a:br>
              <a:r>
                <a:rPr lang="en-US" sz="1600">
                  <a:ea typeface="Ani" charset="0"/>
                  <a:cs typeface="Ani" charset="0"/>
                </a:rPr>
                <a:t>/requirements.yml</a:t>
              </a:r>
              <a:endParaRPr lang="en-US" sz="1600">
                <a:ea typeface="Ani" charset="0"/>
                <a:cs typeface="Ani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true">
              <a:off x="892" y="5224"/>
              <a:ext cx="5584" cy="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43" y="5182"/>
              <a:ext cx="6048" cy="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200">
                <a:ea typeface="Ani" charset="0"/>
                <a:cs typeface="Ani" charset="0"/>
              </a:endParaRPr>
            </a:p>
          </p:txBody>
        </p:sp>
      </p:grpSp>
      <p:sp>
        <p:nvSpPr>
          <p:cNvPr id="12" name="Text Box 11"/>
          <p:cNvSpPr txBox="true"/>
          <p:nvPr/>
        </p:nvSpPr>
        <p:spPr>
          <a:xfrm>
            <a:off x="351155" y="6421120"/>
            <a:ext cx="658749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200">
                <a:hlinkClick r:id="rId1" action="ppaction://hlinkfile"/>
              </a:rPr>
              <a:t>https://docs.ansible.com/ansible/latest/user_guide/playbooks_reuse_roles.html</a:t>
            </a:r>
            <a:endParaRPr lang="en-US" sz="1200">
              <a:hlinkClick r:id="rId1" action="ppaction://hlinkfi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jaVu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DejaVu Sans"/>
        <a:font script="Hebr" typeface="DejaVu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DejaVu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3401</Words>
  <Application>WPS Presentation</Application>
  <PresentationFormat>Widescreen</PresentationFormat>
  <Paragraphs>198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Ani</vt:lpstr>
      <vt:lpstr>微软雅黑</vt:lpstr>
      <vt:lpstr>Droid Sans Fallback</vt:lpstr>
      <vt:lpstr>Arial Unicode MS</vt:lpstr>
      <vt:lpstr>DejaVu Sans</vt:lpstr>
      <vt:lpstr>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1_Office Theme</vt:lpstr>
      <vt:lpstr>10_Office Theme</vt:lpstr>
      <vt:lpstr>12_Office Theme</vt:lpstr>
      <vt:lpstr>11_Office Theme</vt:lpstr>
      <vt:lpstr>PowerPoint 演示文稿</vt:lpstr>
      <vt:lpstr>PowerPoint 演示文稿</vt:lpstr>
      <vt:lpstr>PowerPoint 演示文稿</vt:lpstr>
      <vt:lpstr>Agenda</vt:lpstr>
      <vt:lpstr>What is Ansible Galaxy </vt:lpstr>
      <vt:lpstr>How to create Ansible Roles</vt:lpstr>
      <vt:lpstr>Where to store Ansible Roles</vt:lpstr>
      <vt:lpstr>Role separation</vt:lpstr>
      <vt:lpstr>Role installation and dependencies</vt:lpstr>
      <vt:lpstr>Role installation and dependencies</vt:lpstr>
      <vt:lpstr>Role installation and dependencies</vt:lpstr>
      <vt:lpstr>Role installation and dependencies</vt:lpstr>
      <vt:lpstr>Naming conventions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Ansible</dc:title>
  <dc:creator>kdan</dc:creator>
  <cp:lastModifiedBy>kdan</cp:lastModifiedBy>
  <cp:revision>102</cp:revision>
  <dcterms:created xsi:type="dcterms:W3CDTF">2020-09-24T13:43:11Z</dcterms:created>
  <dcterms:modified xsi:type="dcterms:W3CDTF">2020-09-24T13:43:11Z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